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Prostokąt zaokrąglony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Prostokąt zaokrąglony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Prostokąt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Prostokąt zaokrąglony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Prostokąt zaokrąglony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A7F1E7-B501-4633-B4A2-38B58E277C74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01B8D33-3ADD-4993-A935-D4FD73FC459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Erasmus +</a:t>
            </a:r>
            <a:br>
              <a:rPr lang="pl-PL" dirty="0" smtClean="0"/>
            </a:br>
            <a:r>
              <a:rPr lang="pl-PL" dirty="0" smtClean="0"/>
              <a:t>„Bezpieczeństwo ma pierwszeństwo” </a:t>
            </a:r>
            <a:br>
              <a:rPr lang="pl-PL" dirty="0" smtClean="0"/>
            </a:br>
            <a:r>
              <a:rPr lang="pl-PL" dirty="0" smtClean="0"/>
              <a:t>„</a:t>
            </a:r>
            <a:r>
              <a:rPr lang="pl-PL" dirty="0" err="1" smtClean="0"/>
              <a:t>Safety</a:t>
            </a:r>
            <a:r>
              <a:rPr lang="pl-PL" dirty="0" smtClean="0"/>
              <a:t> first”</a:t>
            </a:r>
            <a:endParaRPr lang="pl-PL" dirty="0"/>
          </a:p>
        </p:txBody>
      </p:sp>
      <p:pic>
        <p:nvPicPr>
          <p:cNvPr id="8" name="Obraz1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572669" y="3360871"/>
            <a:ext cx="3456384" cy="2520281"/>
          </a:xfrm>
          <a:prstGeom prst="rect">
            <a:avLst/>
          </a:prstGeom>
        </p:spPr>
      </p:pic>
      <p:pic>
        <p:nvPicPr>
          <p:cNvPr id="9" name="Obraz2"/>
          <p:cNvPicPr/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283968" y="3717032"/>
            <a:ext cx="4320480" cy="180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81747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23528" y="76470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dirty="0" smtClean="0"/>
              <a:t>3. Mobilności, czyli wyjazdy zagraniczne.</a:t>
            </a:r>
          </a:p>
          <a:p>
            <a:pPr>
              <a:buFontTx/>
              <a:buChar char="-"/>
            </a:pPr>
            <a:r>
              <a:rPr lang="pl-PL" sz="3600" dirty="0" smtClean="0"/>
              <a:t>Odbędą się dwa wyjazdy zagraniczne</a:t>
            </a:r>
          </a:p>
          <a:p>
            <a:pPr>
              <a:buFontTx/>
              <a:buChar char="-"/>
            </a:pPr>
            <a:r>
              <a:rPr lang="pl-PL" sz="3600" dirty="0" smtClean="0"/>
              <a:t>Pierwszy wyjazd do szkoły hiszpańskiej </a:t>
            </a:r>
          </a:p>
          <a:p>
            <a:pPr>
              <a:buFontTx/>
              <a:buChar char="-"/>
            </a:pPr>
            <a:r>
              <a:rPr lang="pl-PL" sz="3600" dirty="0" smtClean="0"/>
              <a:t>Drugi wyjazd do szkoły greckiej</a:t>
            </a:r>
          </a:p>
          <a:p>
            <a:pPr>
              <a:buFontTx/>
              <a:buChar char="-"/>
            </a:pPr>
            <a:r>
              <a:rPr lang="pl-PL" sz="3600" dirty="0" smtClean="0"/>
              <a:t>Trzecia mobilność uczniów polega na przyjeździe Greków i Hiszpanów do naszej szkoły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xmlns="" val="3578502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 smtClean="0"/>
              <a:t>Wyjazdy zagraniczne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Rekrutacja uczniów do wyjazdów zagranicznych odbywać się będzie według regulaminu rekrutacji</a:t>
            </a:r>
          </a:p>
          <a:p>
            <a:r>
              <a:rPr lang="pl-PL" sz="2800" dirty="0" smtClean="0"/>
              <a:t>Regulamin rekrutacji szczegółowo opisuje procedurę naboru do wyjazdu</a:t>
            </a:r>
          </a:p>
          <a:p>
            <a:r>
              <a:rPr lang="pl-PL" sz="2800" dirty="0" smtClean="0"/>
              <a:t>Regulamin zostanie umieszczony na naszej stronie internetowej</a:t>
            </a:r>
          </a:p>
          <a:p>
            <a:r>
              <a:rPr lang="pl-PL" sz="2800" dirty="0" smtClean="0"/>
              <a:t>Do pierwszego wyjazdu rekrutowani będą uczniowie obecnych klas szóstych, natomiast do drugiego wyjazdu uczniowie obecnych klas piątych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1031821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785786" y="92867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pl-PL" sz="3600" dirty="0" smtClean="0"/>
              <a:t>Wyjazd jest dla ucznia bezpłatny, całość kosztów związanych z wyjazdem jest pokrywany z pieniędzy pozyskanych z </a:t>
            </a:r>
            <a:r>
              <a:rPr lang="pl-PL" sz="3600" dirty="0" smtClean="0"/>
              <a:t>UE</a:t>
            </a:r>
          </a:p>
          <a:p>
            <a:pPr>
              <a:buNone/>
            </a:pPr>
            <a:endParaRPr lang="pl-PL" sz="3600" dirty="0" smtClean="0"/>
          </a:p>
          <a:p>
            <a:r>
              <a:rPr lang="pl-PL" sz="3600" dirty="0" smtClean="0"/>
              <a:t>Zakwalifikowany do wyjazdu uczeń zobowiązuje się do przyjęcia gości z zagranicy w czasie ich wizyty w naszej szkole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xmlns="" val="1244663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pl-PL" sz="3600" dirty="0" smtClean="0"/>
              <a:t>Rodzice ucznia są zobowiązani do wyrażenia pisemnej zgody na udział dziecka w projekcie Erasmus + „Bezpieczeństwo ma pierwszeństwo”</a:t>
            </a:r>
            <a:endParaRPr lang="pl-PL" sz="3600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4901" y="3717032"/>
            <a:ext cx="8352928" cy="1734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79467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 smtClean="0"/>
              <a:t>Czym jest Erasmus+ ?</a:t>
            </a:r>
            <a:endParaRPr lang="pl-PL" sz="44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Erasmus+ to program Unii Europejskiej w dziedzinie edukacji, szkoleń, młodzieży i sportu na lata 2014-2020. Jego całkowity budżet wynosi 14,7 mld euro. </a:t>
            </a:r>
            <a:endParaRPr lang="pl-PL" sz="3200" dirty="0" smtClean="0"/>
          </a:p>
          <a:p>
            <a:endParaRPr lang="pl-PL" sz="3200" dirty="0" smtClean="0"/>
          </a:p>
          <a:p>
            <a:r>
              <a:rPr lang="pl-PL" sz="3200" dirty="0"/>
              <a:t>Akcja 2. Współpraca na rzecz innowacji i wymiany dobrych praktyk;</a:t>
            </a:r>
          </a:p>
        </p:txBody>
      </p:sp>
    </p:spTree>
    <p:extLst>
      <p:ext uri="{BB962C8B-B14F-4D97-AF65-F5344CB8AC3E}">
        <p14:creationId xmlns:p14="http://schemas.microsoft.com/office/powerpoint/2010/main" xmlns="" val="582266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800" b="1" dirty="0" smtClean="0"/>
              <a:t>„Bezpieczeństwo ma pierwszeństwo”</a:t>
            </a:r>
            <a:endParaRPr lang="pl-PL" sz="3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 smtClean="0"/>
              <a:t>- Projekt będziemy realizować w latach </a:t>
            </a:r>
          </a:p>
          <a:p>
            <a:pPr marL="0" indent="0">
              <a:buNone/>
            </a:pPr>
            <a:r>
              <a:rPr lang="pl-PL" sz="2800" dirty="0" smtClean="0"/>
              <a:t>    2019-2021</a:t>
            </a:r>
          </a:p>
          <a:p>
            <a:pPr>
              <a:buFontTx/>
              <a:buChar char="-"/>
            </a:pPr>
            <a:r>
              <a:rPr lang="pl-PL" sz="2800" dirty="0" smtClean="0"/>
              <a:t>Projekt jest skierowany do uczniów klas piątych i szóstych</a:t>
            </a:r>
          </a:p>
          <a:p>
            <a:pPr>
              <a:buFontTx/>
              <a:buChar char="-"/>
            </a:pPr>
            <a:r>
              <a:rPr lang="pl-PL" sz="2800" dirty="0" smtClean="0"/>
              <a:t>Udział w projekcie jest dla uczniów bezpłatny i dobrowolny</a:t>
            </a:r>
          </a:p>
          <a:p>
            <a:pPr>
              <a:buFontTx/>
              <a:buChar char="-"/>
            </a:pPr>
            <a:r>
              <a:rPr lang="pl-PL" sz="2800" dirty="0" smtClean="0"/>
              <a:t>Całkowita kwota dofinansowania </a:t>
            </a:r>
            <a:r>
              <a:rPr lang="pl-PL" sz="2800" dirty="0" smtClean="0"/>
              <a:t>przypadająca na naszą szkołę wynosi: 30 734 Euro, co w przeliczeniu daje kwotę 131 541,52 zł.</a:t>
            </a:r>
            <a:endParaRPr lang="pl-PL" sz="2800" dirty="0" smtClean="0"/>
          </a:p>
          <a:p>
            <a:pPr marL="0" indent="0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222094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dirty="0" smtClean="0"/>
              <a:t>Nasi partnerzy</a:t>
            </a:r>
            <a:endParaRPr lang="pl-PL" sz="4800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"/>
          </p:nvPr>
        </p:nvSpPr>
        <p:spPr>
          <a:xfrm>
            <a:off x="467544" y="2132856"/>
            <a:ext cx="4038600" cy="4525963"/>
          </a:xfrm>
        </p:spPr>
        <p:txBody>
          <a:bodyPr>
            <a:normAutofit/>
          </a:bodyPr>
          <a:lstStyle/>
          <a:p>
            <a:r>
              <a:rPr lang="pl-PL" sz="4000" dirty="0" err="1" smtClean="0"/>
              <a:t>Colegio</a:t>
            </a:r>
            <a:r>
              <a:rPr lang="pl-PL" sz="4000" dirty="0" smtClean="0"/>
              <a:t> Santa Rosa </a:t>
            </a:r>
            <a:r>
              <a:rPr lang="pl-PL" sz="4000" dirty="0" err="1" smtClean="0"/>
              <a:t>Altoaragon</a:t>
            </a:r>
            <a:r>
              <a:rPr lang="pl-PL" sz="4000" dirty="0" smtClean="0"/>
              <a:t> – </a:t>
            </a:r>
            <a:r>
              <a:rPr lang="pl-PL" sz="4000" dirty="0" err="1" smtClean="0"/>
              <a:t>Huesca</a:t>
            </a:r>
            <a:r>
              <a:rPr lang="pl-PL" sz="4000" dirty="0" smtClean="0"/>
              <a:t> - Hiszpania</a:t>
            </a:r>
            <a:endParaRPr lang="pl-PL" sz="40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2"/>
          </p:nvPr>
        </p:nvSpPr>
        <p:spPr>
          <a:xfrm>
            <a:off x="4644008" y="2132856"/>
            <a:ext cx="4038600" cy="4525963"/>
          </a:xfrm>
        </p:spPr>
        <p:txBody>
          <a:bodyPr>
            <a:normAutofit/>
          </a:bodyPr>
          <a:lstStyle/>
          <a:p>
            <a:r>
              <a:rPr lang="pl-PL" sz="4000" dirty="0" err="1" smtClean="0"/>
              <a:t>Gymnasio</a:t>
            </a:r>
            <a:r>
              <a:rPr lang="pl-PL" sz="4000" dirty="0" smtClean="0"/>
              <a:t> </a:t>
            </a:r>
            <a:r>
              <a:rPr lang="pl-PL" sz="4000" dirty="0" err="1" smtClean="0"/>
              <a:t>Lechainon</a:t>
            </a:r>
            <a:r>
              <a:rPr lang="pl-PL" sz="4000" dirty="0" smtClean="0"/>
              <a:t> - Grecja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xmlns="" val="3686067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 smtClean="0"/>
              <a:t>Cele ogólne projektu:</a:t>
            </a:r>
            <a:endParaRPr lang="pl-PL" sz="44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Nauka zasad udzielania pierwszej pomocy w sytuacjach zagrożenia życia lub zdrowia siebie lub innych</a:t>
            </a:r>
          </a:p>
          <a:p>
            <a:pPr marL="0" indent="0">
              <a:buNone/>
            </a:pPr>
            <a:endParaRPr lang="pl-PL" sz="3200" dirty="0" smtClean="0"/>
          </a:p>
          <a:p>
            <a:r>
              <a:rPr lang="pl-PL" sz="3200" dirty="0" smtClean="0"/>
              <a:t>Komunikowanie się w języku angielskim, również w sytuacjach zagrożenia życia lub zdrowia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xmlns="" val="1566003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 smtClean="0"/>
              <a:t>Cele szczegółowe: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3200" dirty="0" smtClean="0"/>
              <a:t>Dzięki realizacji projektu uczeń:</a:t>
            </a:r>
          </a:p>
          <a:p>
            <a:pPr>
              <a:buFontTx/>
              <a:buChar char="-"/>
            </a:pPr>
            <a:r>
              <a:rPr lang="pl-PL" sz="3200" dirty="0" smtClean="0"/>
              <a:t>Pozna techniki udzielania pierwszej pomocy w sytuacjach zagrożenia życia lub zdrowia</a:t>
            </a:r>
          </a:p>
          <a:p>
            <a:pPr>
              <a:buFontTx/>
              <a:buChar char="-"/>
            </a:pPr>
            <a:r>
              <a:rPr lang="pl-PL" sz="3200" dirty="0" smtClean="0"/>
              <a:t>Uświadomi sobie, że w sytuacjach życia codziennego, w domu, szkole itp., może dojść do sytuacji, wymagających udzielenia pierwszej pomocy</a:t>
            </a:r>
          </a:p>
          <a:p>
            <a:pPr>
              <a:buFontTx/>
              <a:buChar char="-"/>
            </a:pPr>
            <a:r>
              <a:rPr lang="pl-PL" sz="3200" dirty="0" smtClean="0"/>
              <a:t>Uświadomi sobie jak ważna jest szybka i prawidłowa reakcja w razie wypadku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xmlns="" val="4225093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95536" y="548680"/>
            <a:ext cx="8229600" cy="54006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sz="3200" dirty="0" smtClean="0"/>
              <a:t>Rozwinie znajomość języka angielskiego</a:t>
            </a:r>
          </a:p>
          <a:p>
            <a:pPr>
              <a:buFontTx/>
              <a:buChar char="-"/>
            </a:pPr>
            <a:r>
              <a:rPr lang="pl-PL" sz="3200" dirty="0" smtClean="0"/>
              <a:t>Poszerzy zasób słownictwa o wyrażenia potrzebne w razie wypadku, zagrożenia życia lub zdrowia, takie, które są konieczne, by udzielić komuś pomocy</a:t>
            </a:r>
          </a:p>
          <a:p>
            <a:pPr>
              <a:buFontTx/>
              <a:buChar char="-"/>
            </a:pPr>
            <a:r>
              <a:rPr lang="pl-PL" sz="3200" dirty="0" smtClean="0"/>
              <a:t>Rozwinie kompetencje społeczne</a:t>
            </a:r>
          </a:p>
          <a:p>
            <a:pPr>
              <a:buFontTx/>
              <a:buChar char="-"/>
            </a:pPr>
            <a:r>
              <a:rPr lang="pl-PL" sz="3200" dirty="0" smtClean="0"/>
              <a:t>Nauczy się pracować w grupie</a:t>
            </a:r>
          </a:p>
          <a:p>
            <a:pPr>
              <a:buFontTx/>
              <a:buChar char="-"/>
            </a:pPr>
            <a:r>
              <a:rPr lang="pl-PL" sz="3200" dirty="0" smtClean="0"/>
              <a:t>Nauczy się współpracować z innymi w życiu realnym</a:t>
            </a:r>
          </a:p>
          <a:p>
            <a:pPr>
              <a:buFontTx/>
              <a:buChar char="-"/>
            </a:pPr>
            <a:r>
              <a:rPr lang="pl-PL" sz="3200" dirty="0" smtClean="0"/>
              <a:t>Zostanie oderwany od świata wirtualnego, od telefonu i </a:t>
            </a:r>
            <a:r>
              <a:rPr lang="pl-PL" sz="3200" dirty="0" smtClean="0"/>
              <a:t>I</a:t>
            </a:r>
            <a:r>
              <a:rPr lang="pl-PL" sz="3200" dirty="0" smtClean="0"/>
              <a:t>nternetu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xmlns="" val="3057943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 smtClean="0"/>
              <a:t>Realizacja projektu: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/>
              <a:t>Szkoły partnerskie większość zadań realizują wspólne działania na terenie swoich placówek. Kontaktują się ze sobą poprzez wideokonferencje oraz platformę </a:t>
            </a:r>
            <a:r>
              <a:rPr lang="pl-PL" sz="3200" dirty="0" err="1" smtClean="0"/>
              <a:t>eTwinning</a:t>
            </a:r>
            <a:r>
              <a:rPr lang="pl-PL" sz="3200" dirty="0" smtClean="0"/>
              <a:t>, wykorzystując możliwości Internetu.</a:t>
            </a:r>
          </a:p>
          <a:p>
            <a:pPr marL="0" indent="0">
              <a:buNone/>
            </a:pPr>
            <a:endParaRPr lang="pl-PL" sz="3200" dirty="0"/>
          </a:p>
          <a:p>
            <a:pPr marL="0" indent="0">
              <a:buNone/>
            </a:pPr>
            <a:r>
              <a:rPr lang="pl-PL" sz="3200" dirty="0" smtClean="0"/>
              <a:t>Każda szkoła partnerska realizuje te same zadania według ustalonego wcześniej harmonogramu.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xmlns="" val="1779866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Realizacja zadań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Zadania realizujemy w szkole poprzez:</a:t>
            </a:r>
          </a:p>
          <a:p>
            <a:pPr marL="0" indent="0">
              <a:buNone/>
            </a:pPr>
            <a:r>
              <a:rPr lang="pl-PL" dirty="0" smtClean="0"/>
              <a:t>1. Pracę na lekcjach:</a:t>
            </a:r>
          </a:p>
          <a:p>
            <a:pPr marL="0" indent="0">
              <a:buNone/>
            </a:pPr>
            <a:r>
              <a:rPr lang="pl-PL" dirty="0" smtClean="0"/>
              <a:t> języka angielskiego, plastyki, techniki, </a:t>
            </a:r>
            <a:r>
              <a:rPr lang="pl-PL" dirty="0" err="1" smtClean="0"/>
              <a:t>wf</a:t>
            </a:r>
            <a:r>
              <a:rPr lang="pl-PL" dirty="0" smtClean="0"/>
              <a:t>, </a:t>
            </a:r>
            <a:r>
              <a:rPr lang="pl-PL" dirty="0" err="1" smtClean="0"/>
              <a:t>gdsw</a:t>
            </a:r>
            <a:r>
              <a:rPr lang="pl-PL" dirty="0" smtClean="0"/>
              <a:t>, j. polskiego, informatyki, geografii, historii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2. Pracę w grupach: </a:t>
            </a:r>
          </a:p>
          <a:p>
            <a:pPr marL="0" indent="0">
              <a:buNone/>
            </a:pPr>
            <a:r>
              <a:rPr lang="pl-PL" dirty="0" smtClean="0"/>
              <a:t>Uczniowie zostaną podzieleni według własnych preferencji do kilku grup zadaniowych i będą pracować nad jednym zadaniem. Wynikiem pracy w grupach ma być: komiks, filmiki instruktażowe, gra terenowa, prezentacje multimedialne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1528631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pitał">
  <a:themeElements>
    <a:clrScheme name="Kapitał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pitał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apita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68</TotalTime>
  <Words>500</Words>
  <Application>Microsoft Office PowerPoint</Application>
  <PresentationFormat>Pokaz na ekranie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Kapitał</vt:lpstr>
      <vt:lpstr>Erasmus + „Bezpieczeństwo ma pierwszeństwo”  „Safety first”</vt:lpstr>
      <vt:lpstr>Czym jest Erasmus+ ?</vt:lpstr>
      <vt:lpstr>„Bezpieczeństwo ma pierwszeństwo”</vt:lpstr>
      <vt:lpstr>Nasi partnerzy</vt:lpstr>
      <vt:lpstr>Cele ogólne projektu:</vt:lpstr>
      <vt:lpstr>Cele szczegółowe:</vt:lpstr>
      <vt:lpstr> </vt:lpstr>
      <vt:lpstr>Realizacja projektu:</vt:lpstr>
      <vt:lpstr> Realizacja zadań</vt:lpstr>
      <vt:lpstr>  </vt:lpstr>
      <vt:lpstr>Wyjazdy zagraniczne</vt:lpstr>
      <vt:lpstr> </vt:lpstr>
      <vt:lpstr> </vt:lpstr>
    </vt:vector>
  </TitlesOfParts>
  <Company>Urząd Skarbowy w Wodzisławiu Śląskim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 „Bezpieczeństwo ma pierwszeństwo” / Safety first</dc:title>
  <dc:creator>Sabina</dc:creator>
  <cp:lastModifiedBy>Sabina</cp:lastModifiedBy>
  <cp:revision>18</cp:revision>
  <dcterms:created xsi:type="dcterms:W3CDTF">2019-11-27T18:14:59Z</dcterms:created>
  <dcterms:modified xsi:type="dcterms:W3CDTF">2019-11-28T07:32:20Z</dcterms:modified>
</cp:coreProperties>
</file>